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85" r:id="rId2"/>
    <p:sldMasterId id="2147483673" r:id="rId3"/>
  </p:sldMasterIdLst>
  <p:notesMasterIdLst>
    <p:notesMasterId r:id="rId23"/>
  </p:notesMasterIdLst>
  <p:sldIdLst>
    <p:sldId id="25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1F41C65-8EAB-47A7-B96C-85C4B45A65DA}">
          <p14:sldIdLst>
            <p14:sldId id="25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1C24F2-0CBC-4598-873E-5BB915D5EF4D}" type="datetimeFigureOut">
              <a:rPr lang="en-US" smtClean="0"/>
              <a:t>7/19/2021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60F64D-C4B2-459E-9A57-B3D82EF60B83}" type="slidenum">
              <a:rPr lang="en-US" smtClean="0"/>
              <a:t>‹#›</a:t>
            </a:fld>
            <a:endParaRPr lang="en-US"/>
          </a:p>
        </p:txBody>
      </p:sp>
    </p:spTree>
    <p:extLst>
      <p:ext uri="{BB962C8B-B14F-4D97-AF65-F5344CB8AC3E}">
        <p14:creationId xmlns:p14="http://schemas.microsoft.com/office/powerpoint/2010/main" val="1766851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hank You Gradient">
    <p:spTree>
      <p:nvGrpSpPr>
        <p:cNvPr id="1" name=""/>
        <p:cNvGrpSpPr/>
        <p:nvPr/>
      </p:nvGrpSpPr>
      <p:grpSpPr>
        <a:xfrm>
          <a:off x="0" y="0"/>
          <a:ext cx="0" cy="0"/>
          <a:chOff x="0" y="0"/>
          <a:chExt cx="0" cy="0"/>
        </a:xfrm>
      </p:grpSpPr>
      <p:pic>
        <p:nvPicPr>
          <p:cNvPr id="12" name="Picture 11" descr="MeridianHealth_PPT_Template_R00_16APR2021_Graphic_Slide1.png"/>
          <p:cNvPicPr>
            <a:picLocks/>
          </p:cNvPicPr>
          <p:nvPr/>
        </p:nvPicPr>
        <p:blipFill>
          <a:blip r:embed="rId2"/>
          <a:stretch>
            <a:fillRect/>
          </a:stretch>
        </p:blipFill>
        <p:spPr>
          <a:xfrm>
            <a:off x="-2350" y="893"/>
            <a:ext cx="12196700" cy="6856214"/>
          </a:xfrm>
          <a:prstGeom prst="rect">
            <a:avLst/>
          </a:prstGeom>
        </p:spPr>
      </p:pic>
      <p:pic>
        <p:nvPicPr>
          <p:cNvPr id="8" name="Picture 7" descr="logo_large.png"/>
          <p:cNvPicPr>
            <a:picLocks noChangeAspect="1"/>
          </p:cNvPicPr>
          <p:nvPr/>
        </p:nvPicPr>
        <p:blipFill>
          <a:blip r:embed="rId3"/>
          <a:stretch>
            <a:fillRect/>
          </a:stretch>
        </p:blipFill>
        <p:spPr>
          <a:xfrm>
            <a:off x="335339" y="342634"/>
            <a:ext cx="3100623" cy="661416"/>
          </a:xfrm>
          <a:prstGeom prst="rect">
            <a:avLst/>
          </a:prstGeom>
        </p:spPr>
      </p:pic>
      <p:sp>
        <p:nvSpPr>
          <p:cNvPr id="2" name="Title 1"/>
          <p:cNvSpPr>
            <a:spLocks noGrp="1"/>
          </p:cNvSpPr>
          <p:nvPr>
            <p:ph type="ctrTitle" hasCustomPrompt="1"/>
          </p:nvPr>
        </p:nvSpPr>
        <p:spPr>
          <a:xfrm>
            <a:off x="457319" y="2438400"/>
            <a:ext cx="11317060" cy="1447800"/>
          </a:xfrm>
        </p:spPr>
        <p:txBody>
          <a:bodyPr anchor="b" anchorCtr="0"/>
          <a:lstStyle>
            <a:lvl1pPr>
              <a:lnSpc>
                <a:spcPct val="80000"/>
              </a:lnSpc>
              <a:defRPr sz="10000" spc="-150">
                <a:solidFill>
                  <a:schemeClr val="tx1"/>
                </a:solidFill>
              </a:defRPr>
            </a:lvl1pPr>
          </a:lstStyle>
          <a:p>
            <a:r>
              <a:rPr lang="en-GB" dirty="0"/>
              <a:t>Thank you!</a:t>
            </a:r>
            <a:endParaRPr lang="en-US" dirty="0"/>
          </a:p>
        </p:txBody>
      </p:sp>
      <p:pic>
        <p:nvPicPr>
          <p:cNvPr id="5" name="Picture 4" descr="MeridianHealth_PPT_Template_R00_16APR2021_Graphic_Slide1.png"/>
          <p:cNvPicPr>
            <a:picLocks/>
          </p:cNvPicPr>
          <p:nvPr userDrawn="1"/>
        </p:nvPicPr>
        <p:blipFill>
          <a:blip r:embed="rId2"/>
          <a:stretch>
            <a:fillRect/>
          </a:stretch>
        </p:blipFill>
        <p:spPr>
          <a:xfrm>
            <a:off x="-2350" y="893"/>
            <a:ext cx="12196700" cy="6856214"/>
          </a:xfrm>
          <a:prstGeom prst="rect">
            <a:avLst/>
          </a:prstGeom>
        </p:spPr>
      </p:pic>
      <p:pic>
        <p:nvPicPr>
          <p:cNvPr id="6" name="Picture 5" descr="logo_large.png"/>
          <p:cNvPicPr>
            <a:picLocks noChangeAspect="1"/>
          </p:cNvPicPr>
          <p:nvPr userDrawn="1"/>
        </p:nvPicPr>
        <p:blipFill>
          <a:blip r:embed="rId3"/>
          <a:stretch>
            <a:fillRect/>
          </a:stretch>
        </p:blipFill>
        <p:spPr>
          <a:xfrm>
            <a:off x="335339" y="342634"/>
            <a:ext cx="3100623" cy="661416"/>
          </a:xfrm>
          <a:prstGeom prst="rect">
            <a:avLst/>
          </a:prstGeom>
        </p:spPr>
      </p:pic>
    </p:spTree>
    <p:extLst>
      <p:ext uri="{BB962C8B-B14F-4D97-AF65-F5344CB8AC3E}">
        <p14:creationId xmlns:p14="http://schemas.microsoft.com/office/powerpoint/2010/main" val="4174343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0FDB35-D7CF-4351-91C6-3F9FF72BAEAA}"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1218667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0FDB35-D7CF-4351-91C6-3F9FF72BAEAA}"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378706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FDB35-D7CF-4351-91C6-3F9FF72BAEAA}"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4194483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FDB35-D7CF-4351-91C6-3F9FF72BAEAA}"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2355400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101851-A4F8-4CBF-8D21-73924E816C5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2407740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101851-A4F8-4CBF-8D21-73924E816C5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4169786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8101851-A4F8-4CBF-8D21-73924E816C5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2474760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101851-A4F8-4CBF-8D21-73924E816C5B}"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4869675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101851-A4F8-4CBF-8D21-73924E816C5B}" type="datetimeFigureOut">
              <a:rPr lang="en-US" smtClean="0"/>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3092817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101851-A4F8-4CBF-8D21-73924E816C5B}" type="datetimeFigureOut">
              <a:rPr lang="en-US" smtClean="0"/>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3935808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hank You Gradient">
    <p:spTree>
      <p:nvGrpSpPr>
        <p:cNvPr id="1" name=""/>
        <p:cNvGrpSpPr/>
        <p:nvPr/>
      </p:nvGrpSpPr>
      <p:grpSpPr>
        <a:xfrm>
          <a:off x="0" y="0"/>
          <a:ext cx="0" cy="0"/>
          <a:chOff x="0" y="0"/>
          <a:chExt cx="0" cy="0"/>
        </a:xfrm>
      </p:grpSpPr>
      <p:pic>
        <p:nvPicPr>
          <p:cNvPr id="12" name="Picture 11" descr="MeridianHealth_PPT_Template_R00_16APR2021_Graphic_Slide1.png"/>
          <p:cNvPicPr>
            <a:picLocks/>
          </p:cNvPicPr>
          <p:nvPr userDrawn="1"/>
        </p:nvPicPr>
        <p:blipFill>
          <a:blip r:embed="rId2"/>
          <a:stretch>
            <a:fillRect/>
          </a:stretch>
        </p:blipFill>
        <p:spPr>
          <a:xfrm>
            <a:off x="-2350" y="893"/>
            <a:ext cx="12196700" cy="6856214"/>
          </a:xfrm>
          <a:prstGeom prst="rect">
            <a:avLst/>
          </a:prstGeom>
        </p:spPr>
      </p:pic>
      <p:pic>
        <p:nvPicPr>
          <p:cNvPr id="8" name="Picture 7" descr="logo_large.png"/>
          <p:cNvPicPr>
            <a:picLocks noChangeAspect="1"/>
          </p:cNvPicPr>
          <p:nvPr userDrawn="1"/>
        </p:nvPicPr>
        <p:blipFill>
          <a:blip r:embed="rId3"/>
          <a:stretch>
            <a:fillRect/>
          </a:stretch>
        </p:blipFill>
        <p:spPr>
          <a:xfrm>
            <a:off x="335339" y="342634"/>
            <a:ext cx="3100623" cy="661416"/>
          </a:xfrm>
          <a:prstGeom prst="rect">
            <a:avLst/>
          </a:prstGeom>
        </p:spPr>
      </p:pic>
      <p:sp>
        <p:nvSpPr>
          <p:cNvPr id="2" name="Title 1"/>
          <p:cNvSpPr>
            <a:spLocks noGrp="1"/>
          </p:cNvSpPr>
          <p:nvPr>
            <p:ph type="ctrTitle" hasCustomPrompt="1"/>
          </p:nvPr>
        </p:nvSpPr>
        <p:spPr>
          <a:xfrm>
            <a:off x="457319" y="2438400"/>
            <a:ext cx="11317060" cy="1447800"/>
          </a:xfrm>
        </p:spPr>
        <p:txBody>
          <a:bodyPr anchor="b" anchorCtr="0"/>
          <a:lstStyle>
            <a:lvl1pPr>
              <a:lnSpc>
                <a:spcPct val="80000"/>
              </a:lnSpc>
              <a:defRPr sz="10000" spc="-150">
                <a:solidFill>
                  <a:schemeClr val="tx1"/>
                </a:solidFill>
              </a:defRPr>
            </a:lvl1pPr>
          </a:lstStyle>
          <a:p>
            <a:r>
              <a:rPr lang="en-GB" dirty="0"/>
              <a:t>Thank you!</a:t>
            </a:r>
            <a:endParaRPr lang="en-US" dirty="0"/>
          </a:p>
        </p:txBody>
      </p:sp>
    </p:spTree>
    <p:extLst>
      <p:ext uri="{BB962C8B-B14F-4D97-AF65-F5344CB8AC3E}">
        <p14:creationId xmlns:p14="http://schemas.microsoft.com/office/powerpoint/2010/main" val="2672951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01851-A4F8-4CBF-8D21-73924E816C5B}" type="datetimeFigureOut">
              <a:rPr lang="en-US" smtClean="0"/>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25373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8101851-A4F8-4CBF-8D21-73924E816C5B}"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35089597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8101851-A4F8-4CBF-8D21-73924E816C5B}"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1280358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101851-A4F8-4CBF-8D21-73924E816C5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5517265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101851-A4F8-4CBF-8D21-73924E816C5B}"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D91D5-1861-4CAC-868A-9F120393B4E0}" type="slidenum">
              <a:rPr lang="en-US" smtClean="0"/>
              <a:t>‹#›</a:t>
            </a:fld>
            <a:endParaRPr lang="en-US"/>
          </a:p>
        </p:txBody>
      </p:sp>
    </p:spTree>
    <p:extLst>
      <p:ext uri="{BB962C8B-B14F-4D97-AF65-F5344CB8AC3E}">
        <p14:creationId xmlns:p14="http://schemas.microsoft.com/office/powerpoint/2010/main" val="1220172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0FDB35-D7CF-4351-91C6-3F9FF72BAEAA}"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4007523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FDB35-D7CF-4351-91C6-3F9FF72BAEAA}"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1909635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90FDB35-D7CF-4351-91C6-3F9FF72BAEAA}"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131017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0FDB35-D7CF-4351-91C6-3F9FF72BAEAA}"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1788320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0FDB35-D7CF-4351-91C6-3F9FF72BAEAA}" type="datetimeFigureOut">
              <a:rPr lang="en-US" smtClean="0"/>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223550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0FDB35-D7CF-4351-91C6-3F9FF72BAEAA}" type="datetimeFigureOut">
              <a:rPr lang="en-US" smtClean="0"/>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283739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FDB35-D7CF-4351-91C6-3F9FF72BAEAA}" type="datetimeFigureOut">
              <a:rPr lang="en-US" smtClean="0"/>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78B4FC-E69A-44EA-880B-F093BB8AE71E}" type="slidenum">
              <a:rPr lang="en-US" smtClean="0"/>
              <a:t>‹#›</a:t>
            </a:fld>
            <a:endParaRPr lang="en-US"/>
          </a:p>
        </p:txBody>
      </p:sp>
    </p:spTree>
    <p:extLst>
      <p:ext uri="{BB962C8B-B14F-4D97-AF65-F5344CB8AC3E}">
        <p14:creationId xmlns:p14="http://schemas.microsoft.com/office/powerpoint/2010/main" val="3178710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C38B8-5606-4CC1-B086-69D9397B6604}" type="datetimeFigureOut">
              <a:rPr lang="en-US" smtClean="0"/>
              <a:t>7/19/2021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98169-3ED3-478B-B670-E4D965272A61}" type="slidenum">
              <a:rPr lang="en-US" smtClean="0"/>
              <a:t>‹#›</a:t>
            </a:fld>
            <a:endParaRPr lang="en-US"/>
          </a:p>
        </p:txBody>
      </p:sp>
    </p:spTree>
    <p:extLst>
      <p:ext uri="{BB962C8B-B14F-4D97-AF65-F5344CB8AC3E}">
        <p14:creationId xmlns:p14="http://schemas.microsoft.com/office/powerpoint/2010/main" val="2849286155"/>
      </p:ext>
    </p:extLst>
  </p:cSld>
  <p:clrMap bg1="lt1" tx1="dk1" bg2="lt2" tx2="dk2" accent1="accent1" accent2="accent2" accent3="accent3" accent4="accent4" accent5="accent5" accent6="accent6" hlink="hlink" folHlink="folHlink"/>
  <p:sldLayoutIdLst>
    <p:sldLayoutId id="2147483662" r:id="rId1"/>
    <p:sldLayoutId id="214748366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FDB35-D7CF-4351-91C6-3F9FF72BAEAA}" type="datetimeFigureOut">
              <a:rPr lang="en-US" smtClean="0"/>
              <a:t>7/19/2021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8B4FC-E69A-44EA-880B-F093BB8AE71E}" type="slidenum">
              <a:rPr lang="en-US" smtClean="0"/>
              <a:t>‹#›</a:t>
            </a:fld>
            <a:endParaRPr lang="en-US"/>
          </a:p>
        </p:txBody>
      </p:sp>
    </p:spTree>
    <p:extLst>
      <p:ext uri="{BB962C8B-B14F-4D97-AF65-F5344CB8AC3E}">
        <p14:creationId xmlns:p14="http://schemas.microsoft.com/office/powerpoint/2010/main" val="380259586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101851-A4F8-4CBF-8D21-73924E816C5B}" type="datetimeFigureOut">
              <a:rPr lang="en-US" smtClean="0"/>
              <a:t>7/19/2021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D91D5-1861-4CAC-868A-9F120393B4E0}" type="slidenum">
              <a:rPr lang="en-US" smtClean="0"/>
              <a:t>‹#›</a:t>
            </a:fld>
            <a:endParaRPr lang="en-US"/>
          </a:p>
        </p:txBody>
      </p:sp>
    </p:spTree>
    <p:extLst>
      <p:ext uri="{BB962C8B-B14F-4D97-AF65-F5344CB8AC3E}">
        <p14:creationId xmlns:p14="http://schemas.microsoft.com/office/powerpoint/2010/main" val="379466759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083" y="2272145"/>
            <a:ext cx="11317060" cy="1447800"/>
          </a:xfrm>
        </p:spPr>
        <p:txBody>
          <a:bodyPr>
            <a:normAutofit/>
          </a:bodyPr>
          <a:lstStyle/>
          <a:p>
            <a:r>
              <a:rPr lang="en-US" sz="6000" dirty="0" smtClean="0"/>
              <a:t>MeridianHealth Plan</a:t>
            </a:r>
            <a:endParaRPr lang="en-US" sz="6000" dirty="0"/>
          </a:p>
        </p:txBody>
      </p:sp>
      <p:sp>
        <p:nvSpPr>
          <p:cNvPr id="3" name="Subtitle 2"/>
          <p:cNvSpPr txBox="1">
            <a:spLocks/>
          </p:cNvSpPr>
          <p:nvPr/>
        </p:nvSpPr>
        <p:spPr>
          <a:xfrm>
            <a:off x="448083" y="3946955"/>
            <a:ext cx="9253927" cy="199868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solidFill>
                  <a:schemeClr val="tx1">
                    <a:lumMod val="75000"/>
                    <a:lumOff val="25000"/>
                  </a:schemeClr>
                </a:solidFill>
              </a:rPr>
              <a:t>Americans with Disabilities Act (ADA)</a:t>
            </a:r>
          </a:p>
          <a:p>
            <a:r>
              <a:rPr lang="en-US" dirty="0" smtClean="0">
                <a:solidFill>
                  <a:schemeClr val="tx1">
                    <a:lumMod val="75000"/>
                    <a:lumOff val="25000"/>
                  </a:schemeClr>
                </a:solidFill>
              </a:rPr>
              <a:t>Access to Medical Care for Individuals with Mobility Disabilities</a:t>
            </a:r>
          </a:p>
          <a:p>
            <a:pPr lvl="1"/>
            <a:endParaRPr lang="en-US" dirty="0"/>
          </a:p>
        </p:txBody>
      </p:sp>
    </p:spTree>
    <p:extLst>
      <p:ext uri="{BB962C8B-B14F-4D97-AF65-F5344CB8AC3E}">
        <p14:creationId xmlns:p14="http://schemas.microsoft.com/office/powerpoint/2010/main" val="3659560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6152225" cy="1000760"/>
          </a:xfrm>
        </p:spPr>
        <p:txBody>
          <a:bodyPr>
            <a:noAutofit/>
          </a:bodyPr>
          <a:lstStyle/>
          <a:p>
            <a:r>
              <a:rPr lang="en-US" sz="4800" dirty="0"/>
              <a:t>Accessible Exam Rooms</a:t>
            </a:r>
          </a:p>
        </p:txBody>
      </p:sp>
      <p:sp>
        <p:nvSpPr>
          <p:cNvPr id="4" name="Content Placeholder 7"/>
          <p:cNvSpPr txBox="1">
            <a:spLocks/>
          </p:cNvSpPr>
          <p:nvPr/>
        </p:nvSpPr>
        <p:spPr>
          <a:xfrm>
            <a:off x="673448" y="3021125"/>
            <a:ext cx="10515600" cy="285320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Accessible exam rooms make it possible for patients with mobility issues to receive appropriate medical care. These features include:</a:t>
            </a:r>
          </a:p>
          <a:p>
            <a:pPr lvl="1"/>
            <a:r>
              <a:rPr lang="en-US" dirty="0"/>
              <a:t>Room large enough to accommodate movement of a wheelchair within the room.</a:t>
            </a:r>
          </a:p>
          <a:p>
            <a:pPr lvl="1"/>
            <a:r>
              <a:rPr lang="en-US" dirty="0"/>
              <a:t>An accessible route to and through the room.</a:t>
            </a:r>
          </a:p>
          <a:p>
            <a:pPr lvl="1"/>
            <a:r>
              <a:rPr lang="en-US" dirty="0"/>
              <a:t>An accessible, large enough to fit a wheelchair.</a:t>
            </a:r>
          </a:p>
          <a:p>
            <a:endParaRPr lang="en-US" dirty="0"/>
          </a:p>
        </p:txBody>
      </p:sp>
    </p:spTree>
    <p:extLst>
      <p:ext uri="{BB962C8B-B14F-4D97-AF65-F5344CB8AC3E}">
        <p14:creationId xmlns:p14="http://schemas.microsoft.com/office/powerpoint/2010/main" val="3635062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6152225" cy="1000760"/>
          </a:xfrm>
        </p:spPr>
        <p:txBody>
          <a:bodyPr>
            <a:noAutofit/>
          </a:bodyPr>
          <a:lstStyle/>
          <a:p>
            <a:r>
              <a:rPr lang="en-US" sz="4800" dirty="0"/>
              <a:t>Accessible Exam Rooms</a:t>
            </a:r>
          </a:p>
        </p:txBody>
      </p:sp>
      <p:sp>
        <p:nvSpPr>
          <p:cNvPr id="4" name="Content Placeholder 7"/>
          <p:cNvSpPr txBox="1">
            <a:spLocks/>
          </p:cNvSpPr>
          <p:nvPr/>
        </p:nvSpPr>
        <p:spPr>
          <a:xfrm>
            <a:off x="673448" y="2964873"/>
            <a:ext cx="11139861" cy="3445164"/>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An entry door with adequate clear width and maneuvering clearance.</a:t>
            </a:r>
          </a:p>
          <a:p>
            <a:pPr marL="457200" lvl="1" indent="0">
              <a:buNone/>
            </a:pPr>
            <a:r>
              <a:rPr lang="en-US" dirty="0" smtClean="0"/>
              <a:t>- An </a:t>
            </a:r>
            <a:r>
              <a:rPr lang="en-US" dirty="0"/>
              <a:t>accessible door must have a width of 32 inches when the door is opened 90 degrees.</a:t>
            </a:r>
          </a:p>
          <a:p>
            <a:r>
              <a:rPr lang="en-US" b="1" dirty="0"/>
              <a:t>Appropriate model and placements of accessible examination equipment.</a:t>
            </a:r>
          </a:p>
          <a:p>
            <a:pPr marL="457200" lvl="1" indent="0">
              <a:buNone/>
            </a:pPr>
            <a:r>
              <a:rPr lang="en-US" dirty="0" smtClean="0"/>
              <a:t>- The </a:t>
            </a:r>
            <a:r>
              <a:rPr lang="en-US" dirty="0"/>
              <a:t>exam table must have sufficient space to allow the individual to pull alongside it.</a:t>
            </a:r>
          </a:p>
          <a:p>
            <a:r>
              <a:rPr lang="en-US" b="1" dirty="0"/>
              <a:t>Adequate floor space inside the room for side transfer and use of lift equipment.</a:t>
            </a:r>
          </a:p>
          <a:p>
            <a:pPr marL="457200" lvl="1" indent="0">
              <a:buNone/>
            </a:pPr>
            <a:r>
              <a:rPr lang="en-US" dirty="0" smtClean="0"/>
              <a:t>- Additional </a:t>
            </a:r>
            <a:r>
              <a:rPr lang="en-US" dirty="0"/>
              <a:t>clear floor space is needed when using a lift. A ceiling mounted lift may also be used. </a:t>
            </a:r>
          </a:p>
          <a:p>
            <a:endParaRPr lang="en-US" dirty="0"/>
          </a:p>
          <a:p>
            <a:endParaRPr lang="en-US" dirty="0"/>
          </a:p>
        </p:txBody>
      </p:sp>
    </p:spTree>
    <p:extLst>
      <p:ext uri="{BB962C8B-B14F-4D97-AF65-F5344CB8AC3E}">
        <p14:creationId xmlns:p14="http://schemas.microsoft.com/office/powerpoint/2010/main" val="3321938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7029679" cy="1000760"/>
          </a:xfrm>
        </p:spPr>
        <p:txBody>
          <a:bodyPr>
            <a:noAutofit/>
          </a:bodyPr>
          <a:lstStyle/>
          <a:p>
            <a:r>
              <a:rPr lang="en-US" sz="4800" dirty="0"/>
              <a:t>Toilet Room Requirements</a:t>
            </a:r>
          </a:p>
        </p:txBody>
      </p:sp>
      <p:sp>
        <p:nvSpPr>
          <p:cNvPr id="4" name="Content Placeholder 7"/>
          <p:cNvSpPr txBox="1">
            <a:spLocks/>
          </p:cNvSpPr>
          <p:nvPr/>
        </p:nvSpPr>
        <p:spPr>
          <a:xfrm>
            <a:off x="673448" y="3241964"/>
            <a:ext cx="11139861" cy="22906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Toilet rooms should be</a:t>
            </a:r>
            <a:r>
              <a:rPr lang="en-US" dirty="0"/>
              <a:t>:</a:t>
            </a:r>
          </a:p>
          <a:p>
            <a:pPr marL="457200" lvl="1" indent="0">
              <a:buNone/>
            </a:pPr>
            <a:r>
              <a:rPr lang="en-US" dirty="0" smtClean="0"/>
              <a:t>- Designated </a:t>
            </a:r>
            <a:r>
              <a:rPr lang="en-US" dirty="0"/>
              <a:t>with international symbol of accessibility.</a:t>
            </a:r>
          </a:p>
          <a:p>
            <a:pPr marL="457200" lvl="1" indent="0">
              <a:buNone/>
            </a:pPr>
            <a:r>
              <a:rPr lang="en-US" dirty="0" smtClean="0"/>
              <a:t>- Equipped </a:t>
            </a:r>
            <a:r>
              <a:rPr lang="en-US" dirty="0"/>
              <a:t>with hardware that is operable with one hand and easily opened.</a:t>
            </a:r>
          </a:p>
          <a:p>
            <a:pPr marL="457200" lvl="1" indent="0">
              <a:buNone/>
            </a:pPr>
            <a:r>
              <a:rPr lang="en-US" dirty="0" smtClean="0"/>
              <a:t>- Have </a:t>
            </a:r>
            <a:r>
              <a:rPr lang="en-US" dirty="0"/>
              <a:t>clear space for a person in the wheelchair to turn around.</a:t>
            </a:r>
          </a:p>
          <a:p>
            <a:endParaRPr lang="en-US" dirty="0"/>
          </a:p>
          <a:p>
            <a:endParaRPr lang="en-US" dirty="0"/>
          </a:p>
        </p:txBody>
      </p:sp>
    </p:spTree>
    <p:extLst>
      <p:ext uri="{BB962C8B-B14F-4D97-AF65-F5344CB8AC3E}">
        <p14:creationId xmlns:p14="http://schemas.microsoft.com/office/powerpoint/2010/main" val="8853429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8738407" cy="1000760"/>
          </a:xfrm>
        </p:spPr>
        <p:txBody>
          <a:bodyPr>
            <a:noAutofit/>
          </a:bodyPr>
          <a:lstStyle/>
          <a:p>
            <a:r>
              <a:rPr lang="en-US" sz="4800" dirty="0"/>
              <a:t>Drinking Fountain Requirements</a:t>
            </a:r>
          </a:p>
        </p:txBody>
      </p:sp>
      <p:sp>
        <p:nvSpPr>
          <p:cNvPr id="4" name="Content Placeholder 7"/>
          <p:cNvSpPr txBox="1">
            <a:spLocks/>
          </p:cNvSpPr>
          <p:nvPr/>
        </p:nvSpPr>
        <p:spPr>
          <a:xfrm>
            <a:off x="673448" y="3241964"/>
            <a:ext cx="11139861" cy="22906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Toilet rooms should be:</a:t>
            </a:r>
          </a:p>
          <a:p>
            <a:pPr marL="457200" lvl="1" indent="0">
              <a:buNone/>
            </a:pPr>
            <a:r>
              <a:rPr lang="en-US" dirty="0" smtClean="0"/>
              <a:t>- A </a:t>
            </a:r>
            <a:r>
              <a:rPr lang="en-US" dirty="0"/>
              <a:t>clear floor space at least 30” wide and 48” long.</a:t>
            </a:r>
          </a:p>
          <a:p>
            <a:pPr marL="457200" lvl="1" indent="0">
              <a:buNone/>
            </a:pPr>
            <a:r>
              <a:rPr lang="en-US" dirty="0" smtClean="0"/>
              <a:t>- Centered </a:t>
            </a:r>
            <a:r>
              <a:rPr lang="en-US" dirty="0"/>
              <a:t>in front for forward approach.</a:t>
            </a:r>
          </a:p>
          <a:p>
            <a:pPr marL="457200" lvl="1" indent="0">
              <a:buNone/>
            </a:pPr>
            <a:r>
              <a:rPr lang="en-US" dirty="0" smtClean="0"/>
              <a:t>- Spout </a:t>
            </a:r>
            <a:r>
              <a:rPr lang="en-US" dirty="0"/>
              <a:t>no higher than 36” off the floor.</a:t>
            </a:r>
          </a:p>
          <a:p>
            <a:endParaRPr lang="en-US" dirty="0"/>
          </a:p>
          <a:p>
            <a:endParaRPr lang="en-US" dirty="0"/>
          </a:p>
        </p:txBody>
      </p:sp>
    </p:spTree>
    <p:extLst>
      <p:ext uri="{BB962C8B-B14F-4D97-AF65-F5344CB8AC3E}">
        <p14:creationId xmlns:p14="http://schemas.microsoft.com/office/powerpoint/2010/main" val="2663157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3270479" cy="1000760"/>
          </a:xfrm>
        </p:spPr>
        <p:txBody>
          <a:bodyPr>
            <a:noAutofit/>
          </a:bodyPr>
          <a:lstStyle/>
          <a:p>
            <a:r>
              <a:rPr lang="en-US" sz="4800" dirty="0"/>
              <a:t>Telephone</a:t>
            </a:r>
          </a:p>
        </p:txBody>
      </p:sp>
      <p:sp>
        <p:nvSpPr>
          <p:cNvPr id="4" name="Content Placeholder 7"/>
          <p:cNvSpPr txBox="1">
            <a:spLocks/>
          </p:cNvSpPr>
          <p:nvPr/>
        </p:nvSpPr>
        <p:spPr>
          <a:xfrm>
            <a:off x="673448" y="3241964"/>
            <a:ext cx="11139861" cy="2290618"/>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At least one public telephone should have:</a:t>
            </a:r>
          </a:p>
          <a:p>
            <a:pPr marL="457200" lvl="1" indent="0">
              <a:buNone/>
            </a:pPr>
            <a:r>
              <a:rPr lang="en-US" dirty="0" smtClean="0"/>
              <a:t>- A </a:t>
            </a:r>
            <a:r>
              <a:rPr lang="en-US" dirty="0"/>
              <a:t>clear floor space at least 30” wide and 48” long for a parallel or forward approach.</a:t>
            </a:r>
          </a:p>
          <a:p>
            <a:pPr marL="457200" lvl="1" indent="0">
              <a:buNone/>
            </a:pPr>
            <a:r>
              <a:rPr lang="en-US" dirty="0" smtClean="0"/>
              <a:t>- At </a:t>
            </a:r>
            <a:r>
              <a:rPr lang="en-US" dirty="0"/>
              <a:t>least one phone should have a volume control.</a:t>
            </a:r>
          </a:p>
          <a:p>
            <a:pPr marL="457200" lvl="1" indent="0">
              <a:buNone/>
            </a:pPr>
            <a:r>
              <a:rPr lang="en-US" dirty="0" smtClean="0"/>
              <a:t>- Identified </a:t>
            </a:r>
            <a:r>
              <a:rPr lang="en-US" dirty="0"/>
              <a:t>by pictogram of a telephone handset with radiating sound waves. </a:t>
            </a:r>
          </a:p>
          <a:p>
            <a:pPr marL="457200" lvl="1" indent="0">
              <a:buNone/>
            </a:pPr>
            <a:r>
              <a:rPr lang="en-US" dirty="0" smtClean="0"/>
              <a:t>- TTY </a:t>
            </a:r>
            <a:r>
              <a:rPr lang="en-US" dirty="0"/>
              <a:t>for those who are deaf or cannot speak with appropriate signage to direct the TTY.</a:t>
            </a:r>
          </a:p>
          <a:p>
            <a:pPr marL="457200" lvl="1" indent="0">
              <a:buNone/>
            </a:pPr>
            <a:r>
              <a:rPr lang="en-US" dirty="0" smtClean="0"/>
              <a:t>- The </a:t>
            </a:r>
            <a:r>
              <a:rPr lang="en-US" dirty="0"/>
              <a:t>surface of the TTU should be at least 34” above the floor.</a:t>
            </a:r>
          </a:p>
          <a:p>
            <a:endParaRPr lang="en-US" dirty="0"/>
          </a:p>
          <a:p>
            <a:endParaRPr lang="en-US" dirty="0"/>
          </a:p>
          <a:p>
            <a:endParaRPr lang="en-US" dirty="0"/>
          </a:p>
        </p:txBody>
      </p:sp>
    </p:spTree>
    <p:extLst>
      <p:ext uri="{BB962C8B-B14F-4D97-AF65-F5344CB8AC3E}">
        <p14:creationId xmlns:p14="http://schemas.microsoft.com/office/powerpoint/2010/main" val="75653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30713"/>
            <a:ext cx="3270479" cy="1000760"/>
          </a:xfrm>
        </p:spPr>
        <p:txBody>
          <a:bodyPr>
            <a:noAutofit/>
          </a:bodyPr>
          <a:lstStyle/>
          <a:p>
            <a:r>
              <a:rPr lang="en-US" sz="4800" dirty="0"/>
              <a:t>Fire Alarms</a:t>
            </a:r>
          </a:p>
        </p:txBody>
      </p:sp>
      <p:sp>
        <p:nvSpPr>
          <p:cNvPr id="4" name="Content Placeholder 7"/>
          <p:cNvSpPr txBox="1">
            <a:spLocks/>
          </p:cNvSpPr>
          <p:nvPr/>
        </p:nvSpPr>
        <p:spPr>
          <a:xfrm>
            <a:off x="673448" y="3241964"/>
            <a:ext cx="11139861" cy="22906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Fire alarms should:</a:t>
            </a:r>
          </a:p>
          <a:p>
            <a:pPr marL="457200" lvl="1" indent="0">
              <a:buNone/>
            </a:pPr>
            <a:r>
              <a:rPr lang="en-US" dirty="0" smtClean="0"/>
              <a:t>- Have </a:t>
            </a:r>
            <a:r>
              <a:rPr lang="en-US" dirty="0"/>
              <a:t>both flashing light and audible signals.</a:t>
            </a:r>
            <a:endParaRPr lang="en-US" dirty="0"/>
          </a:p>
        </p:txBody>
      </p:sp>
    </p:spTree>
    <p:extLst>
      <p:ext uri="{BB962C8B-B14F-4D97-AF65-F5344CB8AC3E}">
        <p14:creationId xmlns:p14="http://schemas.microsoft.com/office/powerpoint/2010/main" val="398161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30713"/>
            <a:ext cx="5477970" cy="1000760"/>
          </a:xfrm>
        </p:spPr>
        <p:txBody>
          <a:bodyPr>
            <a:noAutofit/>
          </a:bodyPr>
          <a:lstStyle/>
          <a:p>
            <a:r>
              <a:rPr lang="en-US" sz="4800" dirty="0"/>
              <a:t>Elevator Requirements</a:t>
            </a:r>
          </a:p>
        </p:txBody>
      </p:sp>
      <p:sp>
        <p:nvSpPr>
          <p:cNvPr id="4" name="Content Placeholder 7"/>
          <p:cNvSpPr txBox="1">
            <a:spLocks/>
          </p:cNvSpPr>
          <p:nvPr/>
        </p:nvSpPr>
        <p:spPr>
          <a:xfrm>
            <a:off x="673448" y="2807855"/>
            <a:ext cx="11139861" cy="345439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Elevators should have:</a:t>
            </a:r>
          </a:p>
          <a:p>
            <a:pPr marL="457200" lvl="1" indent="0">
              <a:buNone/>
            </a:pPr>
            <a:r>
              <a:rPr lang="en-US" dirty="0" smtClean="0"/>
              <a:t>- Full </a:t>
            </a:r>
            <a:r>
              <a:rPr lang="en-US" dirty="0"/>
              <a:t>size with the call button no higher than 54” above the floor.</a:t>
            </a:r>
          </a:p>
          <a:p>
            <a:pPr marL="457200" lvl="1" indent="0">
              <a:buNone/>
            </a:pPr>
            <a:r>
              <a:rPr lang="en-US" dirty="0" smtClean="0"/>
              <a:t>- Sliding </a:t>
            </a:r>
            <a:r>
              <a:rPr lang="en-US" dirty="0"/>
              <a:t>doors open automatically when obstructed by an object or person.</a:t>
            </a:r>
          </a:p>
          <a:p>
            <a:pPr marL="457200" lvl="1" indent="0">
              <a:buNone/>
            </a:pPr>
            <a:r>
              <a:rPr lang="en-US" dirty="0" smtClean="0"/>
              <a:t>- Doors </a:t>
            </a:r>
            <a:r>
              <a:rPr lang="en-US" dirty="0"/>
              <a:t>should remain open floor 20 seconds when activated.</a:t>
            </a:r>
          </a:p>
          <a:p>
            <a:pPr marL="457200" lvl="1" indent="0">
              <a:buNone/>
            </a:pPr>
            <a:r>
              <a:rPr lang="en-US" dirty="0" smtClean="0"/>
              <a:t>- Car </a:t>
            </a:r>
            <a:r>
              <a:rPr lang="en-US" dirty="0"/>
              <a:t>control buttons designated with raised characters.</a:t>
            </a:r>
          </a:p>
          <a:p>
            <a:pPr marL="457200" lvl="1" indent="0">
              <a:buNone/>
            </a:pPr>
            <a:r>
              <a:rPr lang="en-US" dirty="0" smtClean="0"/>
              <a:t>- Audible </a:t>
            </a:r>
            <a:r>
              <a:rPr lang="en-US" dirty="0"/>
              <a:t>signals indicating opening and closing.</a:t>
            </a:r>
          </a:p>
          <a:p>
            <a:pPr marL="457200" lvl="1" indent="0">
              <a:buNone/>
            </a:pPr>
            <a:r>
              <a:rPr lang="en-US" dirty="0" smtClean="0"/>
              <a:t>- A </a:t>
            </a:r>
            <a:r>
              <a:rPr lang="en-US" dirty="0"/>
              <a:t>sign on both door jams at every floor identifying the floor.</a:t>
            </a:r>
          </a:p>
          <a:p>
            <a:pPr marL="457200" lvl="1" indent="0">
              <a:buNone/>
            </a:pPr>
            <a:r>
              <a:rPr lang="en-US" dirty="0" smtClean="0"/>
              <a:t>- Text </a:t>
            </a:r>
            <a:r>
              <a:rPr lang="en-US" dirty="0"/>
              <a:t>characters raided and in Braille.</a:t>
            </a:r>
            <a:endParaRPr lang="en-US" dirty="0"/>
          </a:p>
        </p:txBody>
      </p:sp>
    </p:spTree>
    <p:extLst>
      <p:ext uri="{BB962C8B-B14F-4D97-AF65-F5344CB8AC3E}">
        <p14:creationId xmlns:p14="http://schemas.microsoft.com/office/powerpoint/2010/main" val="3623859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30713"/>
            <a:ext cx="7205170" cy="1000760"/>
          </a:xfrm>
        </p:spPr>
        <p:txBody>
          <a:bodyPr>
            <a:noAutofit/>
          </a:bodyPr>
          <a:lstStyle/>
          <a:p>
            <a:r>
              <a:rPr lang="en-US" sz="4800" dirty="0"/>
              <a:t>Platform Lift Requirements</a:t>
            </a:r>
          </a:p>
        </p:txBody>
      </p:sp>
      <p:sp>
        <p:nvSpPr>
          <p:cNvPr id="4" name="Content Placeholder 7"/>
          <p:cNvSpPr txBox="1">
            <a:spLocks/>
          </p:cNvSpPr>
          <p:nvPr/>
        </p:nvSpPr>
        <p:spPr>
          <a:xfrm>
            <a:off x="673448" y="2715492"/>
            <a:ext cx="11139861" cy="375920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Platform lifts should have:</a:t>
            </a:r>
          </a:p>
          <a:p>
            <a:pPr marL="457200" lvl="1" indent="0">
              <a:buNone/>
            </a:pPr>
            <a:r>
              <a:rPr lang="en-US" dirty="0" smtClean="0"/>
              <a:t>- Elevators </a:t>
            </a:r>
            <a:r>
              <a:rPr lang="en-US" dirty="0"/>
              <a:t>and platform lifts to all public stories.</a:t>
            </a:r>
          </a:p>
          <a:p>
            <a:pPr marL="457200" lvl="1" indent="0">
              <a:buNone/>
            </a:pPr>
            <a:r>
              <a:rPr lang="en-US" dirty="0" smtClean="0"/>
              <a:t>- Handrails </a:t>
            </a:r>
            <a:r>
              <a:rPr lang="en-US" dirty="0"/>
              <a:t>on both sides of the platforms if the rise is more than six inches.</a:t>
            </a:r>
          </a:p>
          <a:p>
            <a:pPr marL="457200" lvl="1" indent="0">
              <a:buNone/>
            </a:pPr>
            <a:r>
              <a:rPr lang="en-US" dirty="0" smtClean="0"/>
              <a:t>- The </a:t>
            </a:r>
            <a:r>
              <a:rPr lang="en-US" dirty="0"/>
              <a:t>handrail grasping surface should be no less than 34” and no greater than 38” above the ramp surface.</a:t>
            </a:r>
          </a:p>
          <a:p>
            <a:pPr marL="457200" lvl="1" indent="0">
              <a:buNone/>
            </a:pPr>
            <a:r>
              <a:rPr lang="en-US" dirty="0" smtClean="0"/>
              <a:t>- The </a:t>
            </a:r>
            <a:r>
              <a:rPr lang="en-US" dirty="0"/>
              <a:t>handrail grasping surface should be continuous.</a:t>
            </a:r>
          </a:p>
          <a:p>
            <a:pPr marL="457200" lvl="1" indent="0">
              <a:buNone/>
            </a:pPr>
            <a:r>
              <a:rPr lang="en-US" dirty="0" smtClean="0"/>
              <a:t>- The </a:t>
            </a:r>
            <a:r>
              <a:rPr lang="en-US" dirty="0"/>
              <a:t>lift should be usable by one person.</a:t>
            </a:r>
          </a:p>
          <a:p>
            <a:pPr marL="457200" lvl="1" indent="0">
              <a:buNone/>
            </a:pPr>
            <a:r>
              <a:rPr lang="en-US" dirty="0" smtClean="0"/>
              <a:t>- Controls </a:t>
            </a:r>
            <a:r>
              <a:rPr lang="en-US" dirty="0"/>
              <a:t>no less than 15” and no greater than 48” above the floor–Clear floor space at least 30” wide by 48” long inside the lift.</a:t>
            </a:r>
            <a:endParaRPr lang="en-US" dirty="0"/>
          </a:p>
        </p:txBody>
      </p:sp>
    </p:spTree>
    <p:extLst>
      <p:ext uri="{BB962C8B-B14F-4D97-AF65-F5344CB8AC3E}">
        <p14:creationId xmlns:p14="http://schemas.microsoft.com/office/powerpoint/2010/main" val="3548022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30713"/>
            <a:ext cx="7205170" cy="1000760"/>
          </a:xfrm>
        </p:spPr>
        <p:txBody>
          <a:bodyPr>
            <a:noAutofit/>
          </a:bodyPr>
          <a:lstStyle/>
          <a:p>
            <a:r>
              <a:rPr lang="en-US" sz="4800" dirty="0"/>
              <a:t>Signage Requirements</a:t>
            </a:r>
          </a:p>
        </p:txBody>
      </p:sp>
      <p:sp>
        <p:nvSpPr>
          <p:cNvPr id="4" name="Content Placeholder 7"/>
          <p:cNvSpPr txBox="1">
            <a:spLocks/>
          </p:cNvSpPr>
          <p:nvPr/>
        </p:nvSpPr>
        <p:spPr>
          <a:xfrm>
            <a:off x="673448" y="2974111"/>
            <a:ext cx="11139861" cy="262312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Signage should have:</a:t>
            </a:r>
          </a:p>
          <a:p>
            <a:pPr marL="457200" lvl="1" indent="0">
              <a:buNone/>
            </a:pPr>
            <a:r>
              <a:rPr lang="en-US" dirty="0" smtClean="0"/>
              <a:t>- If </a:t>
            </a:r>
            <a:r>
              <a:rPr lang="en-US" dirty="0"/>
              <a:t>there are signs designating permanent rooms and spaces (such as room numbers) the signs should be:</a:t>
            </a:r>
          </a:p>
          <a:p>
            <a:pPr lvl="2"/>
            <a:r>
              <a:rPr lang="en-US" sz="2400" dirty="0"/>
              <a:t>In Braille</a:t>
            </a:r>
          </a:p>
          <a:p>
            <a:pPr lvl="2"/>
            <a:r>
              <a:rPr lang="en-US" sz="2400" dirty="0"/>
              <a:t>Text characters raised</a:t>
            </a:r>
            <a:endParaRPr lang="en-US" sz="2400" dirty="0"/>
          </a:p>
        </p:txBody>
      </p:sp>
    </p:spTree>
    <p:extLst>
      <p:ext uri="{BB962C8B-B14F-4D97-AF65-F5344CB8AC3E}">
        <p14:creationId xmlns:p14="http://schemas.microsoft.com/office/powerpoint/2010/main" val="29132879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523077"/>
            <a:ext cx="4074043" cy="1000760"/>
          </a:xfrm>
        </p:spPr>
        <p:txBody>
          <a:bodyPr>
            <a:noAutofit/>
          </a:bodyPr>
          <a:lstStyle/>
          <a:p>
            <a:r>
              <a:rPr lang="en-US" sz="4800" dirty="0"/>
              <a:t>References</a:t>
            </a:r>
          </a:p>
        </p:txBody>
      </p:sp>
      <p:sp>
        <p:nvSpPr>
          <p:cNvPr id="4" name="Content Placeholder 7"/>
          <p:cNvSpPr txBox="1">
            <a:spLocks/>
          </p:cNvSpPr>
          <p:nvPr/>
        </p:nvSpPr>
        <p:spPr>
          <a:xfrm>
            <a:off x="673448" y="2974111"/>
            <a:ext cx="11139861" cy="262312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Access to Medical Care for Individuals with Mobility Disabilities. (2015). www.ada.gov.</a:t>
            </a:r>
            <a:endParaRPr lang="en-US" dirty="0"/>
          </a:p>
        </p:txBody>
      </p:sp>
    </p:spTree>
    <p:extLst>
      <p:ext uri="{BB962C8B-B14F-4D97-AF65-F5344CB8AC3E}">
        <p14:creationId xmlns:p14="http://schemas.microsoft.com/office/powerpoint/2010/main" val="1014570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0338" y="1676400"/>
            <a:ext cx="10607847" cy="1447800"/>
          </a:xfrm>
        </p:spPr>
        <p:txBody>
          <a:bodyPr>
            <a:normAutofit/>
          </a:bodyPr>
          <a:lstStyle/>
          <a:p>
            <a:r>
              <a:rPr lang="en-US" sz="4800" dirty="0"/>
              <a:t>What is the Americans with Disabilities Act?</a:t>
            </a:r>
          </a:p>
        </p:txBody>
      </p:sp>
      <p:sp>
        <p:nvSpPr>
          <p:cNvPr id="3" name="Content Placeholder 2"/>
          <p:cNvSpPr txBox="1">
            <a:spLocks/>
          </p:cNvSpPr>
          <p:nvPr/>
        </p:nvSpPr>
        <p:spPr>
          <a:xfrm>
            <a:off x="830338" y="3700607"/>
            <a:ext cx="10515600" cy="157335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The Americans with Disabilities Act (ADA) prohibits discrimination against individuals in everyday activities, including medical services.</a:t>
            </a:r>
          </a:p>
          <a:p>
            <a:pPr marL="533387" lvl="1" indent="0">
              <a:buFont typeface="Arial" panose="020B0604020202020204" pitchFamily="34" charset="0"/>
              <a:buNone/>
            </a:pPr>
            <a:r>
              <a:rPr lang="en-US" dirty="0" smtClean="0"/>
              <a:t>–A federal law enacted in 1990.</a:t>
            </a:r>
          </a:p>
          <a:p>
            <a:pPr marL="0" indent="0">
              <a:buFont typeface="Arial" panose="020B0604020202020204" pitchFamily="34" charset="0"/>
              <a:buNone/>
            </a:pPr>
            <a:endParaRPr lang="en-US" dirty="0" smtClean="0"/>
          </a:p>
          <a:p>
            <a:endParaRPr lang="en-US" dirty="0"/>
          </a:p>
        </p:txBody>
      </p:sp>
    </p:spTree>
    <p:extLst>
      <p:ext uri="{BB962C8B-B14F-4D97-AF65-F5344CB8AC3E}">
        <p14:creationId xmlns:p14="http://schemas.microsoft.com/office/powerpoint/2010/main" val="2384250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608" y="1391920"/>
            <a:ext cx="11317060" cy="1000760"/>
          </a:xfrm>
        </p:spPr>
        <p:txBody>
          <a:bodyPr>
            <a:normAutofit/>
          </a:bodyPr>
          <a:lstStyle/>
          <a:p>
            <a:r>
              <a:rPr lang="en-US" sz="4800" dirty="0"/>
              <a:t>Why is this information important to me?</a:t>
            </a:r>
          </a:p>
        </p:txBody>
      </p:sp>
      <p:sp>
        <p:nvSpPr>
          <p:cNvPr id="4" name="Content Placeholder 7"/>
          <p:cNvSpPr txBox="1">
            <a:spLocks/>
          </p:cNvSpPr>
          <p:nvPr/>
        </p:nvSpPr>
        <p:spPr>
          <a:xfrm>
            <a:off x="429608" y="2618422"/>
            <a:ext cx="10515600" cy="373157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Our mission at Centene is to “improve the health of our members, one member at a time”.</a:t>
            </a:r>
          </a:p>
          <a:p>
            <a:r>
              <a:rPr lang="en-US" dirty="0" smtClean="0"/>
              <a:t>Due to barriers, individuals with disabilities are less likely to get routine preventive medical care than people with out disabilities (www.ada.gov).</a:t>
            </a:r>
          </a:p>
          <a:p>
            <a:r>
              <a:rPr lang="en-US" dirty="0" smtClean="0"/>
              <a:t>Medically, it is important so that minor problems can be detected and treated before turning into major and probably life-threatening problems (www.ada.gov).</a:t>
            </a:r>
          </a:p>
          <a:p>
            <a:endParaRPr lang="en-US" dirty="0"/>
          </a:p>
        </p:txBody>
      </p:sp>
    </p:spTree>
    <p:extLst>
      <p:ext uri="{BB962C8B-B14F-4D97-AF65-F5344CB8AC3E}">
        <p14:creationId xmlns:p14="http://schemas.microsoft.com/office/powerpoint/2010/main" val="1761137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4568" y="1412240"/>
            <a:ext cx="3756312" cy="1000760"/>
          </a:xfrm>
        </p:spPr>
        <p:txBody>
          <a:bodyPr>
            <a:normAutofit/>
          </a:bodyPr>
          <a:lstStyle/>
          <a:p>
            <a:r>
              <a:rPr lang="en-US" sz="4800" dirty="0"/>
              <a:t>Section 504</a:t>
            </a:r>
          </a:p>
        </p:txBody>
      </p:sp>
      <p:sp>
        <p:nvSpPr>
          <p:cNvPr id="4" name="Content Placeholder 7"/>
          <p:cNvSpPr txBox="1">
            <a:spLocks/>
          </p:cNvSpPr>
          <p:nvPr/>
        </p:nvSpPr>
        <p:spPr>
          <a:xfrm>
            <a:off x="673448" y="2882582"/>
            <a:ext cx="10515600" cy="3518218"/>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Section 504 of the Rehabilitation Act of 1973 prohibits discrimination against individuals in programs or activities that receive federal financial assistance, including health programs and services.</a:t>
            </a:r>
          </a:p>
          <a:p>
            <a:r>
              <a:rPr lang="en-US" dirty="0"/>
              <a:t>Section 504 requirements can also include those that received Medicaid and Medicare </a:t>
            </a:r>
            <a:r>
              <a:rPr lang="en-US" dirty="0" smtClean="0"/>
              <a:t>reimbursements</a:t>
            </a:r>
          </a:p>
          <a:p>
            <a:r>
              <a:rPr lang="en-US" dirty="0"/>
              <a:t>Under section 504, providers are required to make their services available in an accessible </a:t>
            </a:r>
            <a:r>
              <a:rPr lang="en-US" dirty="0" smtClean="0"/>
              <a:t>manner.</a:t>
            </a:r>
            <a:r>
              <a:rPr lang="en-US" dirty="0"/>
              <a:t> </a:t>
            </a:r>
            <a:r>
              <a:rPr lang="en-US" dirty="0" smtClean="0"/>
              <a:t>This </a:t>
            </a:r>
            <a:r>
              <a:rPr lang="en-US" dirty="0"/>
              <a:t>may include persons who use wheelchairs, walkers, crutches, or no mobility devices at all.</a:t>
            </a:r>
          </a:p>
          <a:p>
            <a:r>
              <a:rPr lang="en-US" dirty="0"/>
              <a:t>The ADA requires access to medical services and facilities where the services are provided, including private hospitals and medical offices.</a:t>
            </a:r>
          </a:p>
          <a:p>
            <a:endParaRPr lang="en-US" dirty="0"/>
          </a:p>
          <a:p>
            <a:endParaRPr lang="en-US" dirty="0"/>
          </a:p>
        </p:txBody>
      </p:sp>
    </p:spTree>
    <p:extLst>
      <p:ext uri="{BB962C8B-B14F-4D97-AF65-F5344CB8AC3E}">
        <p14:creationId xmlns:p14="http://schemas.microsoft.com/office/powerpoint/2010/main" val="283374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5961032" cy="1000760"/>
          </a:xfrm>
        </p:spPr>
        <p:txBody>
          <a:bodyPr>
            <a:normAutofit/>
          </a:bodyPr>
          <a:lstStyle/>
          <a:p>
            <a:r>
              <a:rPr lang="en-US" sz="4800" dirty="0"/>
              <a:t>Service Requirements</a:t>
            </a:r>
          </a:p>
        </p:txBody>
      </p:sp>
      <p:sp>
        <p:nvSpPr>
          <p:cNvPr id="4" name="Content Placeholder 7"/>
          <p:cNvSpPr txBox="1">
            <a:spLocks/>
          </p:cNvSpPr>
          <p:nvPr/>
        </p:nvSpPr>
        <p:spPr>
          <a:xfrm>
            <a:off x="673448" y="2882582"/>
            <a:ext cx="10515600" cy="35182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Title II and Title II of the ACA and Section 504 requires that medical care provide individuals with disabilities the following</a:t>
            </a:r>
            <a:r>
              <a:rPr lang="en-US" b="1" dirty="0" smtClean="0"/>
              <a:t>: </a:t>
            </a:r>
          </a:p>
          <a:p>
            <a:pPr marL="152373" indent="0">
              <a:buNone/>
            </a:pPr>
            <a:r>
              <a:rPr lang="en-US" dirty="0" smtClean="0"/>
              <a:t>- </a:t>
            </a:r>
            <a:r>
              <a:rPr lang="en-US" sz="2600" dirty="0" smtClean="0"/>
              <a:t>Full </a:t>
            </a:r>
            <a:r>
              <a:rPr lang="en-US" sz="2600" dirty="0"/>
              <a:t>and equal access to their health care services and facilities.</a:t>
            </a:r>
          </a:p>
          <a:p>
            <a:pPr marL="152373" indent="0">
              <a:buNone/>
            </a:pPr>
            <a:r>
              <a:rPr lang="en-US" sz="2600" dirty="0" smtClean="0"/>
              <a:t>- Reasonable </a:t>
            </a:r>
            <a:r>
              <a:rPr lang="en-US" sz="2600" dirty="0"/>
              <a:t>modifications to policies, practices, and procedures when necessary to make health care services fully available to individuals with disabilities, unless the modifications would fundamentally alter the essential nature of the services.</a:t>
            </a:r>
          </a:p>
          <a:p>
            <a:endParaRPr lang="en-US" dirty="0"/>
          </a:p>
          <a:p>
            <a:endParaRPr lang="en-US" dirty="0"/>
          </a:p>
        </p:txBody>
      </p:sp>
    </p:spTree>
    <p:extLst>
      <p:ext uri="{BB962C8B-B14F-4D97-AF65-F5344CB8AC3E}">
        <p14:creationId xmlns:p14="http://schemas.microsoft.com/office/powerpoint/2010/main" val="359055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8008734" cy="1000760"/>
          </a:xfrm>
        </p:spPr>
        <p:txBody>
          <a:bodyPr>
            <a:noAutofit/>
          </a:bodyPr>
          <a:lstStyle/>
          <a:p>
            <a:r>
              <a:rPr lang="en-US" sz="4800" dirty="0"/>
              <a:t>Requirements of Care Examples</a:t>
            </a:r>
          </a:p>
        </p:txBody>
      </p:sp>
      <p:sp>
        <p:nvSpPr>
          <p:cNvPr id="4" name="Content Placeholder 7"/>
          <p:cNvSpPr txBox="1">
            <a:spLocks/>
          </p:cNvSpPr>
          <p:nvPr/>
        </p:nvSpPr>
        <p:spPr>
          <a:xfrm>
            <a:off x="673448" y="2771745"/>
            <a:ext cx="10515600" cy="3730654"/>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If an exam requires a patient to disrobe and lie down, an exam table that adjusts down to the level or the wheelchair should be used.</a:t>
            </a:r>
          </a:p>
          <a:p>
            <a:r>
              <a:rPr lang="en-US" dirty="0"/>
              <a:t>Service can not be denied to a patient with disability. There must be:</a:t>
            </a:r>
          </a:p>
          <a:p>
            <a:r>
              <a:rPr lang="en-US" dirty="0"/>
              <a:t>An Accessible exam table</a:t>
            </a:r>
          </a:p>
          <a:p>
            <a:r>
              <a:rPr lang="en-US" dirty="0"/>
              <a:t>A stretcher</a:t>
            </a:r>
          </a:p>
          <a:p>
            <a:r>
              <a:rPr lang="en-US" dirty="0"/>
              <a:t>A patient lift and enough trained staff to assist with patient transfer</a:t>
            </a:r>
          </a:p>
          <a:p>
            <a:r>
              <a:rPr lang="en-US" dirty="0"/>
              <a:t>Patients should not be told to bring someone along with them to assist in the exam, unless they chose to. If needed, a staff person should stay with the patient to prevent falling from the exam table.</a:t>
            </a:r>
          </a:p>
          <a:p>
            <a:endParaRPr lang="en-US" dirty="0"/>
          </a:p>
          <a:p>
            <a:endParaRPr lang="en-US" dirty="0"/>
          </a:p>
        </p:txBody>
      </p:sp>
    </p:spTree>
    <p:extLst>
      <p:ext uri="{BB962C8B-B14F-4D97-AF65-F5344CB8AC3E}">
        <p14:creationId xmlns:p14="http://schemas.microsoft.com/office/powerpoint/2010/main" val="1380985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9070916" cy="1000760"/>
          </a:xfrm>
        </p:spPr>
        <p:txBody>
          <a:bodyPr>
            <a:noAutofit/>
          </a:bodyPr>
          <a:lstStyle/>
          <a:p>
            <a:r>
              <a:rPr lang="en-US" sz="4800" dirty="0" smtClean="0"/>
              <a:t>More Requirements </a:t>
            </a:r>
            <a:r>
              <a:rPr lang="en-US" sz="4800" dirty="0"/>
              <a:t>of Care Examples</a:t>
            </a:r>
          </a:p>
        </p:txBody>
      </p:sp>
      <p:sp>
        <p:nvSpPr>
          <p:cNvPr id="4" name="Content Placeholder 7"/>
          <p:cNvSpPr txBox="1">
            <a:spLocks/>
          </p:cNvSpPr>
          <p:nvPr/>
        </p:nvSpPr>
        <p:spPr>
          <a:xfrm>
            <a:off x="673448" y="2956472"/>
            <a:ext cx="10515600" cy="316723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If the Patient brings a companion, always address the patient when speaking:</a:t>
            </a:r>
          </a:p>
          <a:p>
            <a:r>
              <a:rPr lang="en-US" dirty="0"/>
              <a:t>Ask the patient if they wish the companion to remain in the room with them.</a:t>
            </a:r>
          </a:p>
          <a:p>
            <a:r>
              <a:rPr lang="en-US" dirty="0"/>
              <a:t>Examinations of a patient with disability cannot be refused just because it may take longer to treat this patient.</a:t>
            </a:r>
          </a:p>
          <a:p>
            <a:pPr marL="0" indent="0">
              <a:buNone/>
            </a:pPr>
            <a:endParaRPr lang="en-US" dirty="0"/>
          </a:p>
          <a:p>
            <a:endParaRPr lang="en-US" dirty="0"/>
          </a:p>
        </p:txBody>
      </p:sp>
    </p:spTree>
    <p:extLst>
      <p:ext uri="{BB962C8B-B14F-4D97-AF65-F5344CB8AC3E}">
        <p14:creationId xmlns:p14="http://schemas.microsoft.com/office/powerpoint/2010/main" val="308569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9070916" cy="1000760"/>
          </a:xfrm>
        </p:spPr>
        <p:txBody>
          <a:bodyPr>
            <a:noAutofit/>
          </a:bodyPr>
          <a:lstStyle/>
          <a:p>
            <a:r>
              <a:rPr lang="en-US" sz="4800" dirty="0" smtClean="0"/>
              <a:t>More Requirements </a:t>
            </a:r>
            <a:r>
              <a:rPr lang="en-US" sz="4800" dirty="0"/>
              <a:t>of Care Examples</a:t>
            </a:r>
          </a:p>
        </p:txBody>
      </p:sp>
      <p:sp>
        <p:nvSpPr>
          <p:cNvPr id="4" name="Content Placeholder 7"/>
          <p:cNvSpPr txBox="1">
            <a:spLocks/>
          </p:cNvSpPr>
          <p:nvPr/>
        </p:nvSpPr>
        <p:spPr>
          <a:xfrm>
            <a:off x="673448" y="2854871"/>
            <a:ext cx="10515600" cy="373065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Receptionist should inquire with each patient  that calls for an appointment whether or not they will need special accommodations.</a:t>
            </a:r>
          </a:p>
          <a:p>
            <a:r>
              <a:rPr lang="en-US" dirty="0"/>
              <a:t>The exam table reserved for patients with disabilities should be reserved for that individual. If needed, the provider should provide more than one exam table that accommodates patients with disabilities.</a:t>
            </a:r>
          </a:p>
          <a:p>
            <a:r>
              <a:rPr lang="en-US" dirty="0"/>
              <a:t>Staff should be trained on proper handling techniques, or a patient lift provided.</a:t>
            </a:r>
          </a:p>
          <a:p>
            <a:pPr marL="0" indent="0">
              <a:buNone/>
            </a:pPr>
            <a:endParaRPr lang="en-US" dirty="0"/>
          </a:p>
          <a:p>
            <a:endParaRPr lang="en-US" dirty="0"/>
          </a:p>
        </p:txBody>
      </p:sp>
    </p:spTree>
    <p:extLst>
      <p:ext uri="{BB962C8B-B14F-4D97-AF65-F5344CB8AC3E}">
        <p14:creationId xmlns:p14="http://schemas.microsoft.com/office/powerpoint/2010/main" val="3823958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448" y="1412240"/>
            <a:ext cx="9070916" cy="1000760"/>
          </a:xfrm>
        </p:spPr>
        <p:txBody>
          <a:bodyPr>
            <a:noAutofit/>
          </a:bodyPr>
          <a:lstStyle/>
          <a:p>
            <a:r>
              <a:rPr lang="en-US" sz="4800" dirty="0" smtClean="0"/>
              <a:t>More Requirements </a:t>
            </a:r>
            <a:r>
              <a:rPr lang="en-US" sz="4800" dirty="0"/>
              <a:t>of Care Examples</a:t>
            </a:r>
          </a:p>
        </p:txBody>
      </p:sp>
      <p:sp>
        <p:nvSpPr>
          <p:cNvPr id="4" name="Content Placeholder 7"/>
          <p:cNvSpPr txBox="1">
            <a:spLocks/>
          </p:cNvSpPr>
          <p:nvPr/>
        </p:nvSpPr>
        <p:spPr>
          <a:xfrm>
            <a:off x="673448" y="2928762"/>
            <a:ext cx="10515600" cy="351822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If the medical provider and staff are not sure of how to provide care to a person with disabilities or which accommodations to make their facilities, information is available on </a:t>
            </a:r>
            <a:r>
              <a:rPr lang="en-US" dirty="0" smtClean="0"/>
              <a:t>www.ada.gov.Additional </a:t>
            </a:r>
            <a:r>
              <a:rPr lang="en-US" dirty="0"/>
              <a:t>Training through an ADA specialist contact the US Department of Justice ADA Information Line at 800-514-0301</a:t>
            </a:r>
            <a:r>
              <a:rPr lang="en-US" dirty="0" smtClean="0"/>
              <a:t>.</a:t>
            </a:r>
            <a:endParaRPr lang="en-US" dirty="0"/>
          </a:p>
          <a:p>
            <a:r>
              <a:rPr lang="en-US" dirty="0"/>
              <a:t>Or, the provider and staff should ask the patient what works best for them. </a:t>
            </a:r>
          </a:p>
          <a:p>
            <a:pPr marL="0" indent="0">
              <a:buNone/>
            </a:pPr>
            <a:endParaRPr lang="en-US" dirty="0"/>
          </a:p>
          <a:p>
            <a:endParaRPr lang="en-US" dirty="0"/>
          </a:p>
        </p:txBody>
      </p:sp>
    </p:spTree>
    <p:extLst>
      <p:ext uri="{BB962C8B-B14F-4D97-AF65-F5344CB8AC3E}">
        <p14:creationId xmlns:p14="http://schemas.microsoft.com/office/powerpoint/2010/main" val="137755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5949.tmp">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ppt5949.tmp</Template>
  <TotalTime>53</TotalTime>
  <Words>1191</Words>
  <Application>Microsoft Office PowerPoint</Application>
  <PresentationFormat>Widescreen</PresentationFormat>
  <Paragraphs>94</Paragraphs>
  <Slides>19</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19</vt:i4>
      </vt:variant>
    </vt:vector>
  </HeadingPairs>
  <TitlesOfParts>
    <vt:vector size="25" baseType="lpstr">
      <vt:lpstr>Arial</vt:lpstr>
      <vt:lpstr>Calibri</vt:lpstr>
      <vt:lpstr>Calibri Light</vt:lpstr>
      <vt:lpstr>ppt5949.tmp</vt:lpstr>
      <vt:lpstr>1_Custom Design</vt:lpstr>
      <vt:lpstr>Custom Design</vt:lpstr>
      <vt:lpstr>MeridianHealth Plan</vt:lpstr>
      <vt:lpstr>What is the Americans with Disabilities Act?</vt:lpstr>
      <vt:lpstr>Why is this information important to me?</vt:lpstr>
      <vt:lpstr>Section 504</vt:lpstr>
      <vt:lpstr>Service Requirements</vt:lpstr>
      <vt:lpstr>Requirements of Care Examples</vt:lpstr>
      <vt:lpstr>More Requirements of Care Examples</vt:lpstr>
      <vt:lpstr>More Requirements of Care Examples</vt:lpstr>
      <vt:lpstr>More Requirements of Care Examples</vt:lpstr>
      <vt:lpstr>Accessible Exam Rooms</vt:lpstr>
      <vt:lpstr>Accessible Exam Rooms</vt:lpstr>
      <vt:lpstr>Toilet Room Requirements</vt:lpstr>
      <vt:lpstr>Drinking Fountain Requirements</vt:lpstr>
      <vt:lpstr>Telephone</vt:lpstr>
      <vt:lpstr>Fire Alarms</vt:lpstr>
      <vt:lpstr>Elevator Requirements</vt:lpstr>
      <vt:lpstr>Platform Lift Requirements</vt:lpstr>
      <vt:lpstr>Signage Requirements</vt:lpstr>
      <vt:lpstr>References</vt:lpstr>
    </vt:vector>
  </TitlesOfParts>
  <Company>Centene,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Divya Soneji</dc:creator>
  <cp:lastModifiedBy>Divya Soneji</cp:lastModifiedBy>
  <cp:revision>7</cp:revision>
  <dcterms:created xsi:type="dcterms:W3CDTF">2021-07-20T04:20:00Z</dcterms:created>
  <dcterms:modified xsi:type="dcterms:W3CDTF">2021-07-20T05:33:23Z</dcterms:modified>
</cp:coreProperties>
</file>